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94" d="100"/>
          <a:sy n="94" d="100"/>
        </p:scale>
        <p:origin x="336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AD4D-6BBF-49E7-B870-6EED174E2874}" type="datetimeFigureOut">
              <a:rPr lang="zh-CN" altLang="en-US" smtClean="0"/>
              <a:t>2022/4/8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A935-C032-415D-8D00-C379C3F78C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787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AD4D-6BBF-49E7-B870-6EED174E2874}" type="datetimeFigureOut">
              <a:rPr lang="zh-CN" altLang="en-US" smtClean="0"/>
              <a:t>2022/4/8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A935-C032-415D-8D00-C379C3F78C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916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AD4D-6BBF-49E7-B870-6EED174E2874}" type="datetimeFigureOut">
              <a:rPr lang="zh-CN" altLang="en-US" smtClean="0"/>
              <a:t>2022/4/8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A935-C032-415D-8D00-C379C3F78C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3440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AD4D-6BBF-49E7-B870-6EED174E2874}" type="datetimeFigureOut">
              <a:rPr lang="zh-CN" altLang="en-US" smtClean="0"/>
              <a:t>2022/4/8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A935-C032-415D-8D00-C379C3F78C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0202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AD4D-6BBF-49E7-B870-6EED174E2874}" type="datetimeFigureOut">
              <a:rPr lang="zh-CN" altLang="en-US" smtClean="0"/>
              <a:t>2022/4/8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A935-C032-415D-8D00-C379C3F78C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4012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AD4D-6BBF-49E7-B870-6EED174E2874}" type="datetimeFigureOut">
              <a:rPr lang="zh-CN" altLang="en-US" smtClean="0"/>
              <a:t>2022/4/8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A935-C032-415D-8D00-C379C3F78C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9506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AD4D-6BBF-49E7-B870-6EED174E2874}" type="datetimeFigureOut">
              <a:rPr lang="zh-CN" altLang="en-US" smtClean="0"/>
              <a:t>2022/4/8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A935-C032-415D-8D00-C379C3F78C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7926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AD4D-6BBF-49E7-B870-6EED174E2874}" type="datetimeFigureOut">
              <a:rPr lang="zh-CN" altLang="en-US" smtClean="0"/>
              <a:t>2022/4/8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A935-C032-415D-8D00-C379C3F78C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5956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AD4D-6BBF-49E7-B870-6EED174E2874}" type="datetimeFigureOut">
              <a:rPr lang="zh-CN" altLang="en-US" smtClean="0"/>
              <a:t>2022/4/8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A935-C032-415D-8D00-C379C3F78C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0624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AD4D-6BBF-49E7-B870-6EED174E2874}" type="datetimeFigureOut">
              <a:rPr lang="zh-CN" altLang="en-US" smtClean="0"/>
              <a:t>2022/4/8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A935-C032-415D-8D00-C379C3F78C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4079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AD4D-6BBF-49E7-B870-6EED174E2874}" type="datetimeFigureOut">
              <a:rPr lang="zh-CN" altLang="en-US" smtClean="0"/>
              <a:t>2022/4/8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A935-C032-415D-8D00-C379C3F78C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9689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7AD4D-6BBF-49E7-B870-6EED174E2874}" type="datetimeFigureOut">
              <a:rPr lang="zh-CN" altLang="en-US" smtClean="0"/>
              <a:t>2022/4/8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FA935-C032-415D-8D00-C379C3F78C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9395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8758F80E-596A-4081-A082-970D9D91C293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2A41AACD-570D-4D01-B5BE-F431FC2C39DD}"/>
              </a:ext>
            </a:extLst>
          </p:cNvPr>
          <p:cNvGrpSpPr/>
          <p:nvPr/>
        </p:nvGrpSpPr>
        <p:grpSpPr>
          <a:xfrm>
            <a:off x="2382897" y="381230"/>
            <a:ext cx="2092239" cy="487809"/>
            <a:chOff x="2382897" y="433685"/>
            <a:chExt cx="2092239" cy="487809"/>
          </a:xfrm>
        </p:grpSpPr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22F20D96-46F2-4929-8C35-3D93849DAB72}"/>
                </a:ext>
              </a:extLst>
            </p:cNvPr>
            <p:cNvSpPr txBox="1"/>
            <p:nvPr/>
          </p:nvSpPr>
          <p:spPr>
            <a:xfrm>
              <a:off x="3105835" y="433685"/>
              <a:ext cx="6463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2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张忝苟</a:t>
              </a:r>
              <a:endParaRPr lang="en-US" altLang="zh-CN" sz="12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E6F7D439-53C5-4C9C-839C-BE04DA1F108F}"/>
                </a:ext>
              </a:extLst>
            </p:cNvPr>
            <p:cNvSpPr txBox="1"/>
            <p:nvPr/>
          </p:nvSpPr>
          <p:spPr>
            <a:xfrm>
              <a:off x="2382897" y="675273"/>
              <a:ext cx="209223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000">
                  <a:latin typeface="微软雅黑" panose="020B0503020204020204" pitchFamily="34" charset="-122"/>
                  <a:ea typeface="微软雅黑" panose="020B0503020204020204" pitchFamily="34" charset="-122"/>
                </a:rPr>
                <a:t>电子科技大学</a:t>
              </a:r>
              <a:r>
                <a:rPr lang="en-US" altLang="zh-CN" sz="1000">
                  <a:latin typeface="微软雅黑" panose="020B0503020204020204" pitchFamily="34" charset="-122"/>
                  <a:ea typeface="微软雅黑" panose="020B0503020204020204" pitchFamily="34" charset="-122"/>
                </a:rPr>
                <a:t> | </a:t>
              </a:r>
              <a:r>
                <a:rPr lang="zh-CN" altLang="en-US" sz="1000">
                  <a:latin typeface="微软雅黑" panose="020B0503020204020204" pitchFamily="34" charset="-122"/>
                  <a:ea typeface="微软雅黑" panose="020B0503020204020204" pitchFamily="34" charset="-122"/>
                </a:rPr>
                <a:t>计算机科学与技术</a:t>
              </a:r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2381AB50-838F-487F-A4C5-764D4542FB21}"/>
              </a:ext>
            </a:extLst>
          </p:cNvPr>
          <p:cNvGrpSpPr/>
          <p:nvPr/>
        </p:nvGrpSpPr>
        <p:grpSpPr>
          <a:xfrm>
            <a:off x="331006" y="1898916"/>
            <a:ext cx="6136515" cy="1129990"/>
            <a:chOff x="331791" y="1976102"/>
            <a:chExt cx="6136515" cy="1129990"/>
          </a:xfrm>
        </p:grpSpPr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41758216-FE11-46A2-9C39-F4F0F0395305}"/>
                </a:ext>
              </a:extLst>
            </p:cNvPr>
            <p:cNvSpPr txBox="1"/>
            <p:nvPr/>
          </p:nvSpPr>
          <p:spPr>
            <a:xfrm>
              <a:off x="332538" y="1976102"/>
              <a:ext cx="74892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100" b="1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个人简述</a:t>
              </a:r>
              <a:endParaRPr lang="en-US" altLang="zh-CN" sz="1100" b="1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id="{B7D46B8E-C8FE-4230-B9AE-7A5865F005BC}"/>
                </a:ext>
              </a:extLst>
            </p:cNvPr>
            <p:cNvCxnSpPr/>
            <p:nvPr/>
          </p:nvCxnSpPr>
          <p:spPr>
            <a:xfrm>
              <a:off x="415088" y="2205962"/>
              <a:ext cx="605321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B5573D6C-6A8E-4988-A7F9-3E284FA59D88}"/>
                </a:ext>
              </a:extLst>
            </p:cNvPr>
            <p:cNvSpPr txBox="1"/>
            <p:nvPr/>
          </p:nvSpPr>
          <p:spPr>
            <a:xfrm>
              <a:off x="331791" y="2207256"/>
              <a:ext cx="6135767" cy="8988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900">
                  <a:latin typeface="微软雅黑" panose="020B0503020204020204" pitchFamily="34" charset="-122"/>
                  <a:ea typeface="微软雅黑" panose="020B0503020204020204" pitchFamily="34" charset="-122"/>
                </a:rPr>
                <a:t>乐观善良、自律踏实的大三本科生，数理基础扎实，学习能力强，有良好项目基础和科研经历。</a:t>
              </a:r>
              <a:endParaRPr lang="en-US" altLang="zh-CN" sz="9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90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 第四学期从材料转专业至计算机，已完成课程补修。</a:t>
              </a:r>
              <a:endParaRPr lang="en-US" altLang="zh-CN" sz="9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9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均分</a:t>
              </a:r>
              <a:r>
                <a:rPr lang="en-US" altLang="zh-CN" sz="9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 94.63</a:t>
              </a:r>
              <a:r>
                <a:rPr lang="zh-CN" altLang="en-US" sz="9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r>
                <a:rPr lang="en-US" altLang="zh-CN" sz="9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GPA 3.96/4</a:t>
              </a:r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9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专业排名 </a:t>
              </a:r>
              <a:r>
                <a:rPr lang="en-US" altLang="zh-CN" sz="9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1/713</a:t>
              </a:r>
              <a:r>
                <a:rPr lang="zh-CN" altLang="en-US" sz="9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（</a:t>
              </a:r>
              <a:r>
                <a:rPr lang="en-US" altLang="zh-CN" sz="9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0.14%</a:t>
              </a:r>
              <a:r>
                <a:rPr lang="zh-CN" altLang="en-US" sz="9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），综测排名</a:t>
              </a:r>
              <a:r>
                <a:rPr lang="en-US" altLang="zh-CN" sz="9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1/713</a:t>
              </a:r>
              <a:r>
                <a:rPr lang="zh-CN" altLang="en-US" sz="9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（</a:t>
              </a:r>
              <a:r>
                <a:rPr lang="en-US" altLang="zh-CN" sz="9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0.14%</a:t>
              </a:r>
              <a:r>
                <a:rPr lang="zh-CN" altLang="en-US" sz="9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  <a:endParaRPr lang="en-US" altLang="zh-CN" sz="9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3A3F60C1-0FF3-47D5-9D99-405E22DE8A07}"/>
              </a:ext>
            </a:extLst>
          </p:cNvPr>
          <p:cNvGrpSpPr/>
          <p:nvPr/>
        </p:nvGrpSpPr>
        <p:grpSpPr>
          <a:xfrm>
            <a:off x="328716" y="7719935"/>
            <a:ext cx="6135775" cy="503373"/>
            <a:chOff x="332531" y="2989562"/>
            <a:chExt cx="6135775" cy="503373"/>
          </a:xfrm>
        </p:grpSpPr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0E63CF64-EC8A-48F9-B283-8DCC28DA5D1C}"/>
                </a:ext>
              </a:extLst>
            </p:cNvPr>
            <p:cNvSpPr txBox="1"/>
            <p:nvPr/>
          </p:nvSpPr>
          <p:spPr>
            <a:xfrm>
              <a:off x="332538" y="2989562"/>
              <a:ext cx="74892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100" b="1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荣誉奖项</a:t>
              </a:r>
              <a:endParaRPr lang="en-US" altLang="zh-CN" sz="1100" b="1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id="{D42884EB-23A2-49BD-95AF-08B263CBCFF3}"/>
                </a:ext>
              </a:extLst>
            </p:cNvPr>
            <p:cNvCxnSpPr/>
            <p:nvPr/>
          </p:nvCxnSpPr>
          <p:spPr>
            <a:xfrm>
              <a:off x="415088" y="3219422"/>
              <a:ext cx="605321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0C688724-6148-44A3-A92F-C7C99769B45F}"/>
                </a:ext>
              </a:extLst>
            </p:cNvPr>
            <p:cNvSpPr txBox="1"/>
            <p:nvPr/>
          </p:nvSpPr>
          <p:spPr>
            <a:xfrm>
              <a:off x="332531" y="3217347"/>
              <a:ext cx="6135767" cy="275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900">
                  <a:latin typeface="微软雅黑" panose="020B0503020204020204" pitchFamily="34" charset="-122"/>
                  <a:ea typeface="微软雅黑" panose="020B0503020204020204" pitchFamily="34" charset="-122"/>
                </a:rPr>
                <a:t>国家奖学金、一等奖学金、四川省综合素质</a:t>
              </a:r>
              <a:r>
                <a:rPr lang="en-US" altLang="zh-CN" sz="900"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  <a:r>
                <a:rPr lang="zh-CN" altLang="en-US" sz="900">
                  <a:latin typeface="微软雅黑" panose="020B0503020204020204" pitchFamily="34" charset="-122"/>
                  <a:ea typeface="微软雅黑" panose="020B0503020204020204" pitchFamily="34" charset="-122"/>
                </a:rPr>
                <a:t>证、优秀共青团员、体育</a:t>
              </a:r>
              <a:r>
                <a:rPr lang="en-US" altLang="zh-CN" sz="900">
                  <a:latin typeface="微软雅黑" panose="020B0503020204020204" pitchFamily="34" charset="-122"/>
                  <a:ea typeface="微软雅黑" panose="020B0503020204020204" pitchFamily="34" charset="-122"/>
                </a:rPr>
                <a:t>/</a:t>
              </a:r>
              <a:r>
                <a:rPr lang="zh-CN" altLang="en-US" sz="900">
                  <a:latin typeface="微软雅黑" panose="020B0503020204020204" pitchFamily="34" charset="-122"/>
                  <a:ea typeface="微软雅黑" panose="020B0503020204020204" pitchFamily="34" charset="-122"/>
                </a:rPr>
                <a:t>文艺类奖项若干 等</a:t>
              </a:r>
              <a:endParaRPr lang="en-US" altLang="zh-CN" sz="9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FD4895F6-89B9-4A8A-BFE3-701EAAD186FC}"/>
              </a:ext>
            </a:extLst>
          </p:cNvPr>
          <p:cNvGrpSpPr/>
          <p:nvPr/>
        </p:nvGrpSpPr>
        <p:grpSpPr>
          <a:xfrm>
            <a:off x="328715" y="8801595"/>
            <a:ext cx="6135766" cy="735030"/>
            <a:chOff x="332538" y="3610564"/>
            <a:chExt cx="6135768" cy="735030"/>
          </a:xfrm>
        </p:grpSpPr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A2AD368D-691A-48A1-A380-796562699B09}"/>
                </a:ext>
              </a:extLst>
            </p:cNvPr>
            <p:cNvSpPr txBox="1"/>
            <p:nvPr/>
          </p:nvSpPr>
          <p:spPr>
            <a:xfrm>
              <a:off x="332538" y="3610564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100" b="1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语言与技能</a:t>
              </a:r>
              <a:endParaRPr lang="en-US" altLang="zh-CN" sz="1100" b="1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8" name="直接连接符 17">
              <a:extLst>
                <a:ext uri="{FF2B5EF4-FFF2-40B4-BE49-F238E27FC236}">
                  <a16:creationId xmlns:a16="http://schemas.microsoft.com/office/drawing/2014/main" id="{72B8932C-C643-4E82-8439-8EF7B9055592}"/>
                </a:ext>
              </a:extLst>
            </p:cNvPr>
            <p:cNvCxnSpPr/>
            <p:nvPr/>
          </p:nvCxnSpPr>
          <p:spPr>
            <a:xfrm>
              <a:off x="415088" y="3840424"/>
              <a:ext cx="605321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6A2662FE-B341-4E8E-BE07-D50F616CDF6A}"/>
                </a:ext>
              </a:extLst>
            </p:cNvPr>
            <p:cNvSpPr txBox="1"/>
            <p:nvPr/>
          </p:nvSpPr>
          <p:spPr>
            <a:xfrm>
              <a:off x="332539" y="3862257"/>
              <a:ext cx="6135765" cy="4833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900">
                  <a:latin typeface="微软雅黑" panose="020B0503020204020204" pitchFamily="34" charset="-122"/>
                  <a:ea typeface="微软雅黑" panose="020B0503020204020204" pitchFamily="34" charset="-122"/>
                </a:rPr>
                <a:t>语言：</a:t>
              </a:r>
              <a:r>
                <a:rPr lang="en-US" altLang="zh-CN" sz="9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CET-6</a:t>
              </a:r>
              <a:r>
                <a:rPr lang="zh-CN" altLang="en-US" sz="9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：</a:t>
              </a:r>
              <a:r>
                <a:rPr lang="en-US" altLang="zh-CN" sz="9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590      IELTS</a:t>
              </a:r>
              <a:r>
                <a:rPr lang="zh-CN" altLang="en-US" sz="9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：</a:t>
              </a:r>
              <a:r>
                <a:rPr lang="en-US" altLang="zh-CN" sz="9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900">
                  <a:latin typeface="微软雅黑" panose="020B0503020204020204" pitchFamily="34" charset="-122"/>
                  <a:ea typeface="微软雅黑" panose="020B0503020204020204" pitchFamily="34" charset="-122"/>
                </a:rPr>
                <a:t>技能：出色的写作能力、良好的审美及优秀的设计能力、与人相处的能力（互评成绩班级排名</a:t>
              </a:r>
              <a:r>
                <a:rPr lang="en-US" altLang="zh-CN" sz="900">
                  <a:latin typeface="微软雅黑" panose="020B0503020204020204" pitchFamily="34" charset="-122"/>
                  <a:ea typeface="微软雅黑" panose="020B0503020204020204" pitchFamily="34" charset="-122"/>
                </a:rPr>
                <a:t>1/29</a:t>
              </a:r>
              <a:r>
                <a:rPr lang="zh-CN" altLang="en-US" sz="900">
                  <a:latin typeface="微软雅黑" panose="020B0503020204020204" pitchFamily="34" charset="-122"/>
                  <a:ea typeface="微软雅黑" panose="020B0503020204020204" pitchFamily="34" charset="-122"/>
                </a:rPr>
                <a:t>） 等</a:t>
              </a: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6F9B69B1-B933-445C-957B-8D28BCB35E13}"/>
              </a:ext>
            </a:extLst>
          </p:cNvPr>
          <p:cNvGrpSpPr/>
          <p:nvPr/>
        </p:nvGrpSpPr>
        <p:grpSpPr>
          <a:xfrm>
            <a:off x="328728" y="5934465"/>
            <a:ext cx="6135771" cy="1751943"/>
            <a:chOff x="330278" y="5438519"/>
            <a:chExt cx="6135771" cy="1751943"/>
          </a:xfrm>
        </p:grpSpPr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FD35A4D8-08CD-4C05-A1AD-DD0BC5C7EC54}"/>
                </a:ext>
              </a:extLst>
            </p:cNvPr>
            <p:cNvGrpSpPr/>
            <p:nvPr/>
          </p:nvGrpSpPr>
          <p:grpSpPr>
            <a:xfrm>
              <a:off x="330278" y="5438519"/>
              <a:ext cx="6135771" cy="1751943"/>
              <a:chOff x="332533" y="3610564"/>
              <a:chExt cx="6135773" cy="1751943"/>
            </a:xfrm>
          </p:grpSpPr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9B9AE0CD-713B-47B9-9A6E-820B90167462}"/>
                  </a:ext>
                </a:extLst>
              </p:cNvPr>
              <p:cNvSpPr txBox="1"/>
              <p:nvPr/>
            </p:nvSpPr>
            <p:spPr>
              <a:xfrm>
                <a:off x="332538" y="3610564"/>
                <a:ext cx="74892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100" b="1">
                    <a:solidFill>
                      <a:schemeClr val="accent1">
                        <a:lumMod val="7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项目经历</a:t>
                </a:r>
                <a:endParaRPr lang="en-US" altLang="zh-CN" sz="1100" b="1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cxnSp>
            <p:nvCxnSpPr>
              <p:cNvPr id="26" name="直接连接符 25">
                <a:extLst>
                  <a:ext uri="{FF2B5EF4-FFF2-40B4-BE49-F238E27FC236}">
                    <a16:creationId xmlns:a16="http://schemas.microsoft.com/office/drawing/2014/main" id="{6C15EF0D-B04E-4A61-8F58-E2CF48778CB2}"/>
                  </a:ext>
                </a:extLst>
              </p:cNvPr>
              <p:cNvCxnSpPr/>
              <p:nvPr/>
            </p:nvCxnSpPr>
            <p:spPr>
              <a:xfrm>
                <a:off x="415088" y="3840424"/>
                <a:ext cx="605321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744FA783-C68B-42A0-AE0F-8144DF0E563C}"/>
                  </a:ext>
                </a:extLst>
              </p:cNvPr>
              <p:cNvSpPr txBox="1"/>
              <p:nvPr/>
            </p:nvSpPr>
            <p:spPr>
              <a:xfrm>
                <a:off x="332533" y="3840424"/>
                <a:ext cx="6135765" cy="15220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zh-CN" altLang="en-US" sz="900" b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上海商汤智能科技有限公司 算法实习生</a:t>
                </a:r>
                <a:endParaRPr lang="en-US" altLang="zh-CN" sz="900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参与商汤渐冻症智能看护系统研发，担任算法实习生，根据</a:t>
                </a:r>
                <a:r>
                  <a:rPr lang="zh-CN" altLang="en-US" sz="900" b="0" i="0">
                    <a:solidFill>
                      <a:srgbClr val="2B2B2B"/>
                    </a:solidFill>
                    <a:effectLst/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多光谱成像传感器、粘贴电极等监测到的生理指标，设计模型实现了对患者睡眠质量的精准分析。</a:t>
                </a:r>
                <a:endParaRPr lang="en-US" altLang="zh-CN" sz="9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zh-CN" altLang="en-US" sz="900" b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北京字节跳动科技有限公司 前端实习生</a:t>
                </a:r>
                <a:endParaRPr lang="en-US" altLang="zh-CN" sz="9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参与字节某公益项目群的前端开发，实习考察获评优秀。</a:t>
                </a:r>
                <a:endParaRPr lang="en-US" altLang="zh-CN" sz="900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zh-CN" altLang="en-US" sz="900" b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腾讯云开发暑期训练营 营员</a:t>
                </a:r>
                <a:endParaRPr lang="en-US" altLang="zh-CN" sz="9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小程序</a:t>
                </a:r>
                <a:r>
                  <a:rPr lang="en-US" altLang="zh-CN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/</a:t>
                </a:r>
                <a:r>
                  <a:rPr lang="zh-CN" altLang="en-US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云项目开发训练与实践，顺利结业（</a:t>
                </a:r>
                <a:r>
                  <a:rPr lang="en-US" altLang="zh-CN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63/200</a:t>
                </a:r>
                <a:r>
                  <a:rPr lang="zh-CN" altLang="en-US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）并获评优秀营员（</a:t>
                </a:r>
                <a:r>
                  <a:rPr lang="en-US" altLang="zh-CN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10/200</a:t>
                </a:r>
                <a:r>
                  <a:rPr lang="zh-CN" altLang="en-US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）。</a:t>
                </a:r>
                <a:endParaRPr lang="en-US" altLang="zh-CN" sz="9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0B8BB381-E47C-4293-BA72-1A84FE3A26F0}"/>
                </a:ext>
              </a:extLst>
            </p:cNvPr>
            <p:cNvSpPr txBox="1"/>
            <p:nvPr/>
          </p:nvSpPr>
          <p:spPr>
            <a:xfrm>
              <a:off x="5237794" y="6333901"/>
              <a:ext cx="1198880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n-US" altLang="zh-CN" sz="900" i="1">
                  <a:latin typeface="微软雅黑" panose="020B0503020204020204" pitchFamily="34" charset="-122"/>
                  <a:ea typeface="微软雅黑" panose="020B0503020204020204" pitchFamily="34" charset="-122"/>
                </a:rPr>
                <a:t>2020.07-2020.08</a:t>
              </a:r>
              <a:endParaRPr lang="zh-CN" altLang="en-US" sz="900" i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0DFADAC8-3BCB-47CD-B987-9E54FD3D91D6}"/>
                </a:ext>
              </a:extLst>
            </p:cNvPr>
            <p:cNvSpPr txBox="1"/>
            <p:nvPr/>
          </p:nvSpPr>
          <p:spPr>
            <a:xfrm>
              <a:off x="5237794" y="5708172"/>
              <a:ext cx="1198880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n-US" altLang="zh-CN" sz="900" i="1">
                  <a:latin typeface="微软雅黑" panose="020B0503020204020204" pitchFamily="34" charset="-122"/>
                  <a:ea typeface="微软雅黑" panose="020B0503020204020204" pitchFamily="34" charset="-122"/>
                </a:rPr>
                <a:t>2020.8-2020.12</a:t>
              </a:r>
              <a:endParaRPr lang="zh-CN" altLang="en-US" sz="900" i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1AC1FE38-7D54-43A3-8BF0-2DDF3F416A14}"/>
                </a:ext>
              </a:extLst>
            </p:cNvPr>
            <p:cNvSpPr txBox="1"/>
            <p:nvPr/>
          </p:nvSpPr>
          <p:spPr>
            <a:xfrm>
              <a:off x="5242370" y="6748441"/>
              <a:ext cx="1198880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n-US" altLang="zh-CN" sz="900" i="1">
                  <a:latin typeface="微软雅黑" panose="020B0503020204020204" pitchFamily="34" charset="-122"/>
                  <a:ea typeface="微软雅黑" panose="020B0503020204020204" pitchFamily="34" charset="-122"/>
                </a:rPr>
                <a:t>2020.05-2020.05</a:t>
              </a:r>
              <a:endParaRPr lang="zh-CN" altLang="en-US" sz="900" i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2EC10250-68D1-4652-9C21-3F3899B2C034}"/>
              </a:ext>
            </a:extLst>
          </p:cNvPr>
          <p:cNvGrpSpPr/>
          <p:nvPr/>
        </p:nvGrpSpPr>
        <p:grpSpPr>
          <a:xfrm>
            <a:off x="328717" y="8252482"/>
            <a:ext cx="6135766" cy="527281"/>
            <a:chOff x="332538" y="3610564"/>
            <a:chExt cx="6135768" cy="527281"/>
          </a:xfrm>
        </p:grpSpPr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926846B8-B378-49F3-8B6E-4BCE1E768661}"/>
                </a:ext>
              </a:extLst>
            </p:cNvPr>
            <p:cNvSpPr txBox="1"/>
            <p:nvPr/>
          </p:nvSpPr>
          <p:spPr>
            <a:xfrm>
              <a:off x="332538" y="3610564"/>
              <a:ext cx="74892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100" b="1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学生工作</a:t>
              </a:r>
              <a:endParaRPr lang="en-US" altLang="zh-CN" sz="1100" b="1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30" name="直接连接符 29">
              <a:extLst>
                <a:ext uri="{FF2B5EF4-FFF2-40B4-BE49-F238E27FC236}">
                  <a16:creationId xmlns:a16="http://schemas.microsoft.com/office/drawing/2014/main" id="{3D3EB46D-1CC1-4603-88DA-9F6BC1CAC301}"/>
                </a:ext>
              </a:extLst>
            </p:cNvPr>
            <p:cNvCxnSpPr/>
            <p:nvPr/>
          </p:nvCxnSpPr>
          <p:spPr>
            <a:xfrm>
              <a:off x="415088" y="3840424"/>
              <a:ext cx="605321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23F3D5A8-08CF-4568-ACBB-178CE5230ADC}"/>
                </a:ext>
              </a:extLst>
            </p:cNvPr>
            <p:cNvSpPr txBox="1"/>
            <p:nvPr/>
          </p:nvSpPr>
          <p:spPr>
            <a:xfrm>
              <a:off x="332539" y="3862257"/>
              <a:ext cx="6135765" cy="275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900">
                  <a:latin typeface="微软雅黑" panose="020B0503020204020204" pitchFamily="34" charset="-122"/>
                  <a:ea typeface="微软雅黑" panose="020B0503020204020204" pitchFamily="34" charset="-122"/>
                </a:rPr>
                <a:t>电子科技大学群绿支教队 创始人</a:t>
              </a:r>
              <a:r>
                <a:rPr lang="en-US" altLang="zh-CN" sz="900">
                  <a:latin typeface="微软雅黑" panose="020B0503020204020204" pitchFamily="34" charset="-122"/>
                  <a:ea typeface="微软雅黑" panose="020B0503020204020204" pitchFamily="34" charset="-122"/>
                </a:rPr>
                <a:t>/</a:t>
              </a:r>
              <a:r>
                <a:rPr lang="zh-CN" altLang="en-US" sz="900">
                  <a:latin typeface="微软雅黑" panose="020B0503020204020204" pitchFamily="34" charset="-122"/>
                  <a:ea typeface="微软雅黑" panose="020B0503020204020204" pitchFamily="34" charset="-122"/>
                </a:rPr>
                <a:t>队长，成电放松洞大学生网络文化工作室 部长 等</a:t>
              </a:r>
              <a:endParaRPr lang="en-US" altLang="zh-CN" sz="9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7EF0943B-B11B-48A8-94FA-DCF725D36502}"/>
              </a:ext>
            </a:extLst>
          </p:cNvPr>
          <p:cNvGrpSpPr/>
          <p:nvPr/>
        </p:nvGrpSpPr>
        <p:grpSpPr>
          <a:xfrm>
            <a:off x="326508" y="3054540"/>
            <a:ext cx="6138009" cy="2859939"/>
            <a:chOff x="330297" y="3014787"/>
            <a:chExt cx="6138009" cy="2859939"/>
          </a:xfrm>
        </p:grpSpPr>
        <p:grpSp>
          <p:nvGrpSpPr>
            <p:cNvPr id="33" name="组合 32">
              <a:extLst>
                <a:ext uri="{FF2B5EF4-FFF2-40B4-BE49-F238E27FC236}">
                  <a16:creationId xmlns:a16="http://schemas.microsoft.com/office/drawing/2014/main" id="{C1073D5B-DCC1-4E86-9ABA-5B13789EDC2F}"/>
                </a:ext>
              </a:extLst>
            </p:cNvPr>
            <p:cNvGrpSpPr/>
            <p:nvPr/>
          </p:nvGrpSpPr>
          <p:grpSpPr>
            <a:xfrm>
              <a:off x="330297" y="3014787"/>
              <a:ext cx="6135769" cy="2859939"/>
              <a:chOff x="332535" y="3610564"/>
              <a:chExt cx="6135771" cy="2859939"/>
            </a:xfrm>
          </p:grpSpPr>
          <p:sp>
            <p:nvSpPr>
              <p:cNvPr id="37" name="文本框 36">
                <a:extLst>
                  <a:ext uri="{FF2B5EF4-FFF2-40B4-BE49-F238E27FC236}">
                    <a16:creationId xmlns:a16="http://schemas.microsoft.com/office/drawing/2014/main" id="{4BAA6C0C-FE09-4CAB-8565-C5A4115D2327}"/>
                  </a:ext>
                </a:extLst>
              </p:cNvPr>
              <p:cNvSpPr txBox="1"/>
              <p:nvPr/>
            </p:nvSpPr>
            <p:spPr>
              <a:xfrm>
                <a:off x="332538" y="3610564"/>
                <a:ext cx="74892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100" b="1">
                    <a:solidFill>
                      <a:schemeClr val="accent1">
                        <a:lumMod val="7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科研经历</a:t>
                </a:r>
                <a:endParaRPr lang="en-US" altLang="zh-CN" sz="1100" b="1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id="{D29516DA-C8B8-4D86-8174-B6BF8FD40DC6}"/>
                  </a:ext>
                </a:extLst>
              </p:cNvPr>
              <p:cNvCxnSpPr/>
              <p:nvPr/>
            </p:nvCxnSpPr>
            <p:spPr>
              <a:xfrm>
                <a:off x="415088" y="3840424"/>
                <a:ext cx="605321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57B8E993-F44E-4FA9-8146-4251838BABBA}"/>
                  </a:ext>
                </a:extLst>
              </p:cNvPr>
              <p:cNvSpPr txBox="1"/>
              <p:nvPr/>
            </p:nvSpPr>
            <p:spPr>
              <a:xfrm>
                <a:off x="332535" y="3840424"/>
                <a:ext cx="6135765" cy="26300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zh-CN" altLang="en-US" sz="900" b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文武浩院士团队 移动通信方向</a:t>
                </a:r>
                <a:endParaRPr lang="en-US" altLang="zh-CN" sz="9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9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师从</a:t>
                </a:r>
                <a:r>
                  <a:rPr lang="zh-CN" altLang="en-US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计算机学院文武浩院士，从事下一代移动通信技术的研究</a:t>
                </a:r>
                <a:r>
                  <a:rPr lang="zh-CN" altLang="en-US" sz="9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，目前尚在学习中。</a:t>
                </a:r>
                <a:endParaRPr lang="en-US" altLang="zh-CN" sz="9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zh-CN" altLang="en-US" sz="900" b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广州市先进网络技术与应用重点实验室 网络传输优化方向</a:t>
                </a:r>
                <a:endParaRPr lang="en-US" altLang="zh-CN" sz="900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加入广州市先进网络技术与应用重点实验室 </a:t>
                </a:r>
                <a:r>
                  <a:rPr lang="en-US" altLang="zh-CN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(GANKLab)</a:t>
                </a:r>
                <a:r>
                  <a:rPr lang="zh-CN" altLang="en-US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，师从钱行教授，分布式数据流处理中的网络传输优化。</a:t>
                </a:r>
                <a:endParaRPr lang="en-US" altLang="zh-CN" sz="9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已投稿网络传输方向论文</a:t>
                </a:r>
                <a:r>
                  <a:rPr lang="en-US" altLang="zh-CN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  <a:r>
                  <a:rPr lang="zh-CN" altLang="en-US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篇，其中</a:t>
                </a:r>
                <a:r>
                  <a:rPr lang="en-US" altLang="zh-CN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r>
                  <a:rPr lang="zh-CN" altLang="en-US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篇</a:t>
                </a:r>
                <a:r>
                  <a:rPr lang="en-US" altLang="zh-CN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INFOCOM 2020</a:t>
                </a:r>
                <a:r>
                  <a:rPr lang="zh-CN" altLang="en-US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已接收；</a:t>
                </a:r>
                <a:r>
                  <a:rPr lang="en-US" altLang="zh-CN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r>
                  <a:rPr lang="zh-CN" altLang="en-US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篇</a:t>
                </a:r>
                <a:r>
                  <a:rPr lang="en-US" altLang="zh-CN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INFOCOM 2021</a:t>
                </a:r>
                <a:r>
                  <a:rPr lang="zh-CN" altLang="en-US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拟投稿。</a:t>
                </a:r>
                <a:endParaRPr lang="en-US" altLang="zh-CN" sz="9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marL="171450" indent="-171450">
                  <a:lnSpc>
                    <a:spcPct val="150000"/>
                  </a:lnSpc>
                  <a:buFontTx/>
                  <a:buChar char="-"/>
                </a:pPr>
                <a:r>
                  <a:rPr lang="en-US" altLang="zh-CN" sz="8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[</a:t>
                </a:r>
                <a:r>
                  <a:rPr lang="en-US" altLang="zh-CN" sz="800" i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Under Review </a:t>
                </a:r>
                <a:r>
                  <a:rPr lang="en-US" altLang="zh-CN" sz="8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] </a:t>
                </a:r>
                <a:r>
                  <a:rPr lang="en-US" altLang="zh-CN" sz="800" b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Tiangou Zhang</a:t>
                </a:r>
                <a:r>
                  <a:rPr lang="en-US" altLang="zh-CN" sz="8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, Xing Qian, </a:t>
                </a:r>
                <a:r>
                  <a:rPr lang="en-US" altLang="zh-CN" sz="800" i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et al</a:t>
                </a:r>
                <a:r>
                  <a:rPr lang="en-US" altLang="zh-CN" sz="8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, Efficient Coflow Transmission for Distributed Stream Processing, INFOCOM 2021, CCF A</a:t>
                </a:r>
              </a:p>
              <a:p>
                <a:pPr marL="171450" indent="-171450">
                  <a:lnSpc>
                    <a:spcPct val="150000"/>
                  </a:lnSpc>
                  <a:buFontTx/>
                  <a:buChar char="-"/>
                </a:pPr>
                <a:r>
                  <a:rPr lang="en-US" altLang="zh-CN" sz="8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[</a:t>
                </a:r>
                <a:r>
                  <a:rPr lang="en-US" altLang="zh-CN" sz="800" i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Accepted</a:t>
                </a:r>
                <a:r>
                  <a:rPr lang="en-US" altLang="zh-CN" sz="8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] </a:t>
                </a:r>
                <a:r>
                  <a:rPr lang="en-US" altLang="zh-CN" sz="800" b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Tiangou Zhang</a:t>
                </a:r>
                <a:r>
                  <a:rPr lang="en-US" altLang="zh-CN" sz="8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, Xing Qian, </a:t>
                </a:r>
                <a:r>
                  <a:rPr lang="en-US" altLang="zh-CN" sz="800" i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et al</a:t>
                </a:r>
                <a:r>
                  <a:rPr lang="en-US" altLang="zh-CN" sz="8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, TINA: A Fair Inter-datacenter Transmission Mechanism with Deadline Guarantee, INFOCOM 2020, CCF A</a:t>
                </a:r>
              </a:p>
              <a:p>
                <a:pPr marL="171450" indent="-171450">
                  <a:lnSpc>
                    <a:spcPct val="150000"/>
                  </a:lnSpc>
                  <a:buFontTx/>
                  <a:buChar char="-"/>
                </a:pPr>
                <a:r>
                  <a:rPr lang="en-US" altLang="zh-CN" sz="8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[</a:t>
                </a:r>
                <a:r>
                  <a:rPr lang="en-US" altLang="zh-CN" sz="800" i="1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Unsubmitted </a:t>
                </a:r>
                <a:r>
                  <a:rPr lang="en-US" altLang="zh-CN" sz="8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] </a:t>
                </a:r>
                <a:r>
                  <a:rPr lang="en-US" altLang="zh-CN" sz="800" b="1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Tiangou Zhang</a:t>
                </a:r>
                <a:r>
                  <a:rPr lang="en-US" altLang="zh-CN" sz="8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, Xing Qian, </a:t>
                </a:r>
                <a:r>
                  <a:rPr lang="en-US" altLang="zh-CN" sz="800" i="1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et al</a:t>
                </a:r>
                <a:r>
                  <a:rPr lang="en-US" altLang="zh-CN" sz="8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, Deeper Exercise Monitoring for Smart Gym using Fused RFID and CV Data, INFOCOM 2021, CCF A</a:t>
                </a:r>
                <a:endParaRPr lang="en-US" altLang="zh-CN" sz="8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zh-CN" altLang="en-US" sz="900" b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魔角石墨烯超晶格中的非常规超导性研究</a:t>
                </a:r>
                <a:r>
                  <a:rPr lang="zh-CN" altLang="en-US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（大创</a:t>
                </a:r>
                <a:r>
                  <a:rPr lang="zh-CN" altLang="en-US" sz="9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项目）</a:t>
                </a:r>
                <a:endParaRPr lang="en-US" altLang="zh-CN" sz="9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独自主持大</a:t>
                </a:r>
                <a:r>
                  <a:rPr lang="zh-CN" altLang="en-US" sz="9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创项目一项，中期审查优秀（</a:t>
                </a:r>
                <a:r>
                  <a:rPr lang="en-US" altLang="zh-CN" sz="9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29/112</a:t>
                </a:r>
                <a:r>
                  <a:rPr lang="zh-CN" altLang="en-US" sz="9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），已顺利结题。</a:t>
                </a:r>
                <a:endParaRPr lang="en-US" altLang="zh-CN" sz="9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D9B0D019-DCBC-410D-B1DA-10B254FCEF49}"/>
                </a:ext>
              </a:extLst>
            </p:cNvPr>
            <p:cNvSpPr txBox="1"/>
            <p:nvPr/>
          </p:nvSpPr>
          <p:spPr>
            <a:xfrm>
              <a:off x="5262862" y="3284360"/>
              <a:ext cx="1198880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n-US" altLang="zh-CN" sz="900" i="1">
                  <a:latin typeface="微软雅黑" panose="020B0503020204020204" pitchFamily="34" charset="-122"/>
                  <a:ea typeface="微软雅黑" panose="020B0503020204020204" pitchFamily="34" charset="-122"/>
                </a:rPr>
                <a:t>2021.02 </a:t>
              </a:r>
              <a:r>
                <a:rPr lang="zh-CN" altLang="en-US" sz="900" i="1">
                  <a:latin typeface="微软雅黑" panose="020B0503020204020204" pitchFamily="34" charset="-122"/>
                  <a:ea typeface="微软雅黑" panose="020B0503020204020204" pitchFamily="34" charset="-122"/>
                </a:rPr>
                <a:t>至今</a:t>
              </a:r>
            </a:p>
          </p:txBody>
        </p:sp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2E18E28D-CFDC-447A-B1FE-FF010FCBB2F0}"/>
                </a:ext>
              </a:extLst>
            </p:cNvPr>
            <p:cNvSpPr txBox="1"/>
            <p:nvPr/>
          </p:nvSpPr>
          <p:spPr>
            <a:xfrm>
              <a:off x="5269426" y="3708812"/>
              <a:ext cx="1198880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n-US" altLang="zh-CN" sz="900" i="1">
                  <a:latin typeface="微软雅黑" panose="020B0503020204020204" pitchFamily="34" charset="-122"/>
                  <a:ea typeface="微软雅黑" panose="020B0503020204020204" pitchFamily="34" charset="-122"/>
                </a:rPr>
                <a:t>2019.10-2021.02</a:t>
              </a:r>
              <a:endParaRPr lang="zh-CN" altLang="en-US" sz="900" i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87049C2D-3F6E-4E78-9D34-CBAD08E01296}"/>
                </a:ext>
              </a:extLst>
            </p:cNvPr>
            <p:cNvSpPr txBox="1"/>
            <p:nvPr/>
          </p:nvSpPr>
          <p:spPr>
            <a:xfrm>
              <a:off x="5251327" y="5427063"/>
              <a:ext cx="1198880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n-US" altLang="zh-CN" sz="900" i="1">
                  <a:latin typeface="微软雅黑" panose="020B0503020204020204" pitchFamily="34" charset="-122"/>
                  <a:ea typeface="微软雅黑" panose="020B0503020204020204" pitchFamily="34" charset="-122"/>
                </a:rPr>
                <a:t>2019.12-2020.09</a:t>
              </a:r>
              <a:endParaRPr lang="zh-CN" altLang="en-US" sz="900" i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0A87DD4C-8303-4DA1-AD96-F11644925AB0}"/>
              </a:ext>
            </a:extLst>
          </p:cNvPr>
          <p:cNvGrpSpPr/>
          <p:nvPr/>
        </p:nvGrpSpPr>
        <p:grpSpPr>
          <a:xfrm>
            <a:off x="331041" y="954052"/>
            <a:ext cx="6111086" cy="997615"/>
            <a:chOff x="331041" y="954052"/>
            <a:chExt cx="6111086" cy="997615"/>
          </a:xfrm>
        </p:grpSpPr>
        <p:grpSp>
          <p:nvGrpSpPr>
            <p:cNvPr id="41" name="组合 40">
              <a:extLst>
                <a:ext uri="{FF2B5EF4-FFF2-40B4-BE49-F238E27FC236}">
                  <a16:creationId xmlns:a16="http://schemas.microsoft.com/office/drawing/2014/main" id="{5367532E-D9F5-4534-B44F-0D1D3FF0F527}"/>
                </a:ext>
              </a:extLst>
            </p:cNvPr>
            <p:cNvGrpSpPr/>
            <p:nvPr/>
          </p:nvGrpSpPr>
          <p:grpSpPr>
            <a:xfrm>
              <a:off x="331041" y="955345"/>
              <a:ext cx="5774484" cy="924042"/>
              <a:chOff x="331041" y="812105"/>
              <a:chExt cx="5774484" cy="924042"/>
            </a:xfrm>
          </p:grpSpPr>
          <p:sp>
            <p:nvSpPr>
              <p:cNvPr id="43" name="文本框 42">
                <a:extLst>
                  <a:ext uri="{FF2B5EF4-FFF2-40B4-BE49-F238E27FC236}">
                    <a16:creationId xmlns:a16="http://schemas.microsoft.com/office/drawing/2014/main" id="{22424618-106F-47AF-AA24-C1B53C18D297}"/>
                  </a:ext>
                </a:extLst>
              </p:cNvPr>
              <p:cNvSpPr txBox="1"/>
              <p:nvPr/>
            </p:nvSpPr>
            <p:spPr>
              <a:xfrm>
                <a:off x="332538" y="812105"/>
                <a:ext cx="74892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100" b="1">
                    <a:solidFill>
                      <a:schemeClr val="accent1">
                        <a:lumMod val="7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基本信息</a:t>
                </a:r>
                <a:endParaRPr lang="en-US" altLang="zh-CN" sz="1100" b="1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cxnSp>
            <p:nvCxnSpPr>
              <p:cNvPr id="44" name="直接连接符 43">
                <a:extLst>
                  <a:ext uri="{FF2B5EF4-FFF2-40B4-BE49-F238E27FC236}">
                    <a16:creationId xmlns:a16="http://schemas.microsoft.com/office/drawing/2014/main" id="{7A722106-FB16-406C-B5A9-9143ACABF8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5088" y="1041965"/>
                <a:ext cx="569043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文本框 44">
                <a:extLst>
                  <a:ext uri="{FF2B5EF4-FFF2-40B4-BE49-F238E27FC236}">
                    <a16:creationId xmlns:a16="http://schemas.microsoft.com/office/drawing/2014/main" id="{CB86B644-5DBB-4883-AB88-A4901CA13C24}"/>
                  </a:ext>
                </a:extLst>
              </p:cNvPr>
              <p:cNvSpPr txBox="1"/>
              <p:nvPr/>
            </p:nvSpPr>
            <p:spPr>
              <a:xfrm>
                <a:off x="331041" y="1045060"/>
                <a:ext cx="4007828" cy="6910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男   </a:t>
                </a:r>
                <a:r>
                  <a:rPr lang="en-US" altLang="zh-CN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19</a:t>
                </a:r>
                <a:r>
                  <a:rPr lang="zh-CN" altLang="en-US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岁   汉族   共青团员</a:t>
                </a:r>
                <a:endParaRPr lang="en-US" altLang="zh-CN" sz="9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电话</a:t>
                </a:r>
                <a:r>
                  <a:rPr lang="en-US" altLang="zh-CN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/</a:t>
                </a:r>
                <a:r>
                  <a:rPr lang="zh-CN" altLang="en-US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微信：</a:t>
                </a:r>
                <a:r>
                  <a:rPr lang="en-US" altLang="zh-CN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19937630986		</a:t>
                </a:r>
                <a:r>
                  <a:rPr lang="zh-CN" altLang="en-US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邮箱：</a:t>
                </a:r>
                <a:r>
                  <a:rPr lang="en-US" altLang="zh-CN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tiangou@std.uestc.edu.cn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en-US" sz="900" b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电子科技大学 </a:t>
                </a:r>
                <a:r>
                  <a:rPr lang="en-US" altLang="zh-CN" sz="900" b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- </a:t>
                </a:r>
                <a:r>
                  <a:rPr lang="zh-CN" altLang="en-US" sz="900" b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计算机科学与工程学院 </a:t>
                </a:r>
                <a:r>
                  <a:rPr lang="en-US" altLang="zh-CN" sz="900" b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- </a:t>
                </a:r>
                <a:r>
                  <a:rPr lang="zh-CN" altLang="en-US" sz="900" b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计算机科学与技术</a:t>
                </a:r>
                <a:r>
                  <a:rPr lang="zh-CN" altLang="en-US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（</a:t>
                </a:r>
                <a:r>
                  <a:rPr lang="en-US" altLang="zh-CN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2018-2022</a:t>
                </a:r>
                <a:r>
                  <a:rPr lang="zh-CN" altLang="en-US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）</a:t>
                </a:r>
                <a:endParaRPr lang="en-US" altLang="zh-CN" sz="9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pic>
          <p:nvPicPr>
            <p:cNvPr id="42" name="图片 41">
              <a:extLst>
                <a:ext uri="{FF2B5EF4-FFF2-40B4-BE49-F238E27FC236}">
                  <a16:creationId xmlns:a16="http://schemas.microsoft.com/office/drawing/2014/main" id="{021AC199-DA86-42A0-8A64-42E80835513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1427" t="8473" r="9435" b="536"/>
            <a:stretch/>
          </p:blipFill>
          <p:spPr>
            <a:xfrm>
              <a:off x="5444512" y="954052"/>
              <a:ext cx="997615" cy="997615"/>
            </a:xfrm>
            <a:prstGeom prst="ellipse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3482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EA836FC-B386-464F-8D44-FB5D7E5EF66C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5A6E6CB2-5BE6-41B1-A8EE-A2CBCCC808D5}"/>
              </a:ext>
            </a:extLst>
          </p:cNvPr>
          <p:cNvSpPr txBox="1"/>
          <p:nvPr/>
        </p:nvSpPr>
        <p:spPr>
          <a:xfrm>
            <a:off x="2724388" y="210137"/>
            <a:ext cx="13516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b="1">
                <a:latin typeface="微软雅黑" panose="020B0503020204020204" pitchFamily="34" charset="-122"/>
                <a:ea typeface="微软雅黑" panose="020B0503020204020204" pitchFamily="34" charset="-122"/>
              </a:rPr>
              <a:t>Tiangou Zhang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EC62E26D-12A6-4791-AA31-311F8AE8D831}"/>
              </a:ext>
            </a:extLst>
          </p:cNvPr>
          <p:cNvGrpSpPr/>
          <p:nvPr/>
        </p:nvGrpSpPr>
        <p:grpSpPr>
          <a:xfrm>
            <a:off x="323038" y="422498"/>
            <a:ext cx="6135767" cy="1383977"/>
            <a:chOff x="327035" y="487080"/>
            <a:chExt cx="6135767" cy="1383977"/>
          </a:xfrm>
        </p:grpSpPr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72529A06-4C74-4891-B75D-63799FFEF4AB}"/>
                </a:ext>
              </a:extLst>
            </p:cNvPr>
            <p:cNvSpPr txBox="1"/>
            <p:nvPr/>
          </p:nvSpPr>
          <p:spPr>
            <a:xfrm>
              <a:off x="328532" y="531517"/>
              <a:ext cx="103746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00" b="1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Information</a:t>
              </a:r>
            </a:p>
          </p:txBody>
        </p:sp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id="{7F643358-B58C-4952-80D8-835D5E0FF9F5}"/>
                </a:ext>
              </a:extLst>
            </p:cNvPr>
            <p:cNvCxnSpPr>
              <a:cxnSpLocks/>
            </p:cNvCxnSpPr>
            <p:nvPr/>
          </p:nvCxnSpPr>
          <p:spPr>
            <a:xfrm>
              <a:off x="411082" y="761377"/>
              <a:ext cx="569043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09136854-13E3-47C0-BB53-5BEED570CD69}"/>
                </a:ext>
              </a:extLst>
            </p:cNvPr>
            <p:cNvSpPr txBox="1"/>
            <p:nvPr/>
          </p:nvSpPr>
          <p:spPr>
            <a:xfrm>
              <a:off x="327035" y="764472"/>
              <a:ext cx="5751896" cy="11065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900">
                  <a:latin typeface="微软雅黑" panose="020B0503020204020204" pitchFamily="34" charset="-122"/>
                  <a:ea typeface="微软雅黑" panose="020B0503020204020204" pitchFamily="34" charset="-122"/>
                </a:rPr>
                <a:t>Male	Age 19</a:t>
              </a:r>
              <a:r>
                <a:rPr lang="zh-CN" altLang="en-US" sz="90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endParaRPr lang="en-US" altLang="zh-CN" sz="9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900">
                  <a:latin typeface="微软雅黑" panose="020B0503020204020204" pitchFamily="34" charset="-122"/>
                  <a:ea typeface="微软雅黑" panose="020B0503020204020204" pitchFamily="34" charset="-122"/>
                </a:rPr>
                <a:t>Tel/WeChat</a:t>
              </a:r>
              <a:r>
                <a:rPr lang="zh-CN" altLang="en-US" sz="900">
                  <a:latin typeface="微软雅黑" panose="020B0503020204020204" pitchFamily="34" charset="-122"/>
                  <a:ea typeface="微软雅黑" panose="020B0503020204020204" pitchFamily="34" charset="-122"/>
                </a:rPr>
                <a:t>：</a:t>
              </a:r>
              <a:r>
                <a:rPr lang="en-US" altLang="zh-CN" sz="900">
                  <a:latin typeface="微软雅黑" panose="020B0503020204020204" pitchFamily="34" charset="-122"/>
                  <a:ea typeface="微软雅黑" panose="020B0503020204020204" pitchFamily="34" charset="-122"/>
                </a:rPr>
                <a:t>199-3763-0986		E-mail</a:t>
              </a:r>
              <a:r>
                <a:rPr lang="zh-CN" altLang="en-US" sz="900">
                  <a:latin typeface="微软雅黑" panose="020B0503020204020204" pitchFamily="34" charset="-122"/>
                  <a:ea typeface="微软雅黑" panose="020B0503020204020204" pitchFamily="34" charset="-122"/>
                </a:rPr>
                <a:t>：</a:t>
              </a:r>
              <a:r>
                <a:rPr lang="en-US" altLang="zh-CN" sz="900">
                  <a:latin typeface="微软雅黑" panose="020B0503020204020204" pitchFamily="34" charset="-122"/>
                  <a:ea typeface="微软雅黑" panose="020B0503020204020204" pitchFamily="34" charset="-122"/>
                </a:rPr>
                <a:t>tiangou@std.uestc.edu.cn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9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University of Electronic Science and Technology of China (UESTC)</a:t>
              </a:r>
              <a:r>
                <a:rPr lang="zh-CN" altLang="en-US" sz="9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900">
                  <a:latin typeface="微软雅黑" panose="020B0503020204020204" pitchFamily="34" charset="-122"/>
                  <a:ea typeface="微软雅黑" panose="020B0503020204020204" pitchFamily="34" charset="-122"/>
                </a:rPr>
                <a:t>(2018-2022)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9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School of Computer Science and Engineering - Computer Science and Technology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900">
                  <a:latin typeface="微软雅黑" panose="020B0503020204020204" pitchFamily="34" charset="-122"/>
                  <a:ea typeface="微软雅黑" panose="020B0503020204020204" pitchFamily="34" charset="-122"/>
                </a:rPr>
                <a:t>Weighted average </a:t>
              </a:r>
              <a:r>
                <a:rPr lang="en-US" altLang="zh-CN" sz="9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94.63</a:t>
              </a:r>
              <a:r>
                <a:rPr lang="en-US" altLang="zh-CN" sz="900">
                  <a:latin typeface="微软雅黑" panose="020B0503020204020204" pitchFamily="34" charset="-122"/>
                  <a:ea typeface="微软雅黑" panose="020B0503020204020204" pitchFamily="34" charset="-122"/>
                </a:rPr>
                <a:t>, GPA:</a:t>
              </a:r>
              <a:r>
                <a:rPr lang="en-US" altLang="zh-CN" sz="9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 3.96/4</a:t>
              </a:r>
              <a:r>
                <a:rPr lang="en-US" altLang="zh-CN" sz="900">
                  <a:latin typeface="微软雅黑" panose="020B0503020204020204" pitchFamily="34" charset="-122"/>
                  <a:ea typeface="微软雅黑" panose="020B0503020204020204" pitchFamily="34" charset="-122"/>
                </a:rPr>
                <a:t>, ranking </a:t>
              </a:r>
              <a:r>
                <a:rPr lang="en-US" altLang="zh-CN" sz="9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1/713 (0.14%)</a:t>
              </a:r>
              <a:r>
                <a:rPr lang="en-US" altLang="zh-CN" sz="900">
                  <a:latin typeface="微软雅黑" panose="020B0503020204020204" pitchFamily="34" charset="-122"/>
                  <a:ea typeface="微软雅黑" panose="020B0503020204020204" pitchFamily="34" charset="-122"/>
                </a:rPr>
                <a:t>;</a:t>
              </a:r>
              <a:r>
                <a:rPr lang="zh-CN" altLang="en-US" sz="90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900">
                  <a:latin typeface="微软雅黑" panose="020B0503020204020204" pitchFamily="34" charset="-122"/>
                  <a:ea typeface="微软雅黑" panose="020B0503020204020204" pitchFamily="34" charset="-122"/>
                </a:rPr>
                <a:t>Overall quality ranking </a:t>
              </a:r>
              <a:r>
                <a:rPr lang="en-US" altLang="zh-CN" sz="9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1/713 (0.14%)</a:t>
              </a:r>
              <a:endParaRPr lang="en-US" altLang="zh-CN" sz="9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10" name="图片 9">
              <a:extLst>
                <a:ext uri="{FF2B5EF4-FFF2-40B4-BE49-F238E27FC236}">
                  <a16:creationId xmlns:a16="http://schemas.microsoft.com/office/drawing/2014/main" id="{8D6F0E3C-2578-4E44-B63B-9FFD637752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5" r="305"/>
            <a:stretch/>
          </p:blipFill>
          <p:spPr>
            <a:xfrm>
              <a:off x="5465187" y="487080"/>
              <a:ext cx="997615" cy="997615"/>
            </a:xfrm>
            <a:prstGeom prst="ellipse">
              <a:avLst/>
            </a:prstGeom>
          </p:spPr>
        </p:pic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27B272CF-81B6-4AAF-BFA5-72D0A25877BD}"/>
              </a:ext>
            </a:extLst>
          </p:cNvPr>
          <p:cNvGrpSpPr/>
          <p:nvPr/>
        </p:nvGrpSpPr>
        <p:grpSpPr>
          <a:xfrm>
            <a:off x="322290" y="1781075"/>
            <a:ext cx="6136515" cy="922241"/>
            <a:chOff x="331791" y="1976102"/>
            <a:chExt cx="6136515" cy="922241"/>
          </a:xfrm>
        </p:grpSpPr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7FA5FFAE-4B21-4589-8904-5D818F66A39A}"/>
                </a:ext>
              </a:extLst>
            </p:cNvPr>
            <p:cNvSpPr txBox="1"/>
            <p:nvPr/>
          </p:nvSpPr>
          <p:spPr>
            <a:xfrm>
              <a:off x="332538" y="1976102"/>
              <a:ext cx="65274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00" b="1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Profile</a:t>
              </a:r>
            </a:p>
          </p:txBody>
        </p:sp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id="{34A573DD-4A9A-431C-AF33-1DED8745723B}"/>
                </a:ext>
              </a:extLst>
            </p:cNvPr>
            <p:cNvCxnSpPr/>
            <p:nvPr/>
          </p:nvCxnSpPr>
          <p:spPr>
            <a:xfrm>
              <a:off x="415088" y="2205962"/>
              <a:ext cx="605321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5E82990B-8901-4CFA-BB7D-AB888CEC24D6}"/>
                </a:ext>
              </a:extLst>
            </p:cNvPr>
            <p:cNvSpPr txBox="1"/>
            <p:nvPr/>
          </p:nvSpPr>
          <p:spPr>
            <a:xfrm>
              <a:off x="331791" y="2207256"/>
              <a:ext cx="6135767" cy="6910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900">
                  <a:latin typeface="微软雅黑" panose="020B0503020204020204" pitchFamily="34" charset="-122"/>
                  <a:ea typeface="微软雅黑" panose="020B0503020204020204" pitchFamily="34" charset="-122"/>
                </a:rPr>
                <a:t>Optimistic, kind and self-disciplined 3rd year undergraduates with a solid foundation in mathematics, strong learning ability, good project background and research experience.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90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 Changed major from ME (Materials &amp; Energy) to CS in 4</a:t>
              </a:r>
              <a:r>
                <a:rPr lang="en-US" altLang="zh-CN" sz="900" baseline="3000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</a:t>
              </a:r>
              <a:r>
                <a:rPr lang="en-US" altLang="zh-CN" sz="90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semester, and completed course remediation.</a:t>
              </a:r>
            </a:p>
          </p:txBody>
        </p:sp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A9822D47-7DA0-4E86-A553-E64EA0C1B4BB}"/>
              </a:ext>
            </a:extLst>
          </p:cNvPr>
          <p:cNvGrpSpPr/>
          <p:nvPr/>
        </p:nvGrpSpPr>
        <p:grpSpPr>
          <a:xfrm>
            <a:off x="322282" y="2674351"/>
            <a:ext cx="6135775" cy="711122"/>
            <a:chOff x="332531" y="2989562"/>
            <a:chExt cx="6135775" cy="711122"/>
          </a:xfrm>
        </p:grpSpPr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9D577605-4E2D-418C-A1D8-0F48DAFC1946}"/>
                </a:ext>
              </a:extLst>
            </p:cNvPr>
            <p:cNvSpPr txBox="1"/>
            <p:nvPr/>
          </p:nvSpPr>
          <p:spPr>
            <a:xfrm>
              <a:off x="332538" y="2989562"/>
              <a:ext cx="70564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00" b="1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Honors</a:t>
              </a:r>
            </a:p>
          </p:txBody>
        </p:sp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id="{125935EB-B606-4E5D-BCFA-D9220F8E7100}"/>
                </a:ext>
              </a:extLst>
            </p:cNvPr>
            <p:cNvCxnSpPr/>
            <p:nvPr/>
          </p:nvCxnSpPr>
          <p:spPr>
            <a:xfrm>
              <a:off x="415088" y="3219422"/>
              <a:ext cx="605321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3FE3BE81-1FDA-4C6D-874C-EACB60B91853}"/>
                </a:ext>
              </a:extLst>
            </p:cNvPr>
            <p:cNvSpPr txBox="1"/>
            <p:nvPr/>
          </p:nvSpPr>
          <p:spPr>
            <a:xfrm>
              <a:off x="332531" y="3217347"/>
              <a:ext cx="6135767" cy="4833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900">
                  <a:latin typeface="微软雅黑" panose="020B0503020204020204" pitchFamily="34" charset="-122"/>
                  <a:ea typeface="微软雅黑" panose="020B0503020204020204" pitchFamily="34" charset="-122"/>
                </a:rPr>
                <a:t>National Scholarship, First-class Scholarship, Sichuan Comprehensive Quality A Certificate, Outstanding Communist Youth League Member, several awards in sports/arts, </a:t>
              </a:r>
              <a:r>
                <a:rPr lang="en-US" altLang="zh-CN" sz="900" i="1">
                  <a:latin typeface="微软雅黑" panose="020B0503020204020204" pitchFamily="34" charset="-122"/>
                  <a:ea typeface="微软雅黑" panose="020B0503020204020204" pitchFamily="34" charset="-122"/>
                </a:rPr>
                <a:t>etc</a:t>
              </a:r>
              <a:r>
                <a:rPr lang="en-US" altLang="zh-CN" sz="90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1D50062E-43D1-4F11-885A-2590E0711BDD}"/>
              </a:ext>
            </a:extLst>
          </p:cNvPr>
          <p:cNvGrpSpPr/>
          <p:nvPr/>
        </p:nvGrpSpPr>
        <p:grpSpPr>
          <a:xfrm>
            <a:off x="322272" y="8993417"/>
            <a:ext cx="6135766" cy="735030"/>
            <a:chOff x="332538" y="3610564"/>
            <a:chExt cx="6135768" cy="735030"/>
          </a:xfrm>
        </p:grpSpPr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8E13FD2A-E30A-4C3A-B539-FCB88FBF5461}"/>
                </a:ext>
              </a:extLst>
            </p:cNvPr>
            <p:cNvSpPr txBox="1"/>
            <p:nvPr/>
          </p:nvSpPr>
          <p:spPr>
            <a:xfrm>
              <a:off x="332538" y="3610564"/>
              <a:ext cx="54694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00" b="1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Skills</a:t>
              </a:r>
            </a:p>
          </p:txBody>
        </p:sp>
        <p:cxnSp>
          <p:nvCxnSpPr>
            <p:cNvPr id="21" name="直接连接符 20">
              <a:extLst>
                <a:ext uri="{FF2B5EF4-FFF2-40B4-BE49-F238E27FC236}">
                  <a16:creationId xmlns:a16="http://schemas.microsoft.com/office/drawing/2014/main" id="{2CA4C432-085D-47E7-B57D-3D963430FA6E}"/>
                </a:ext>
              </a:extLst>
            </p:cNvPr>
            <p:cNvCxnSpPr/>
            <p:nvPr/>
          </p:nvCxnSpPr>
          <p:spPr>
            <a:xfrm>
              <a:off x="415088" y="3840424"/>
              <a:ext cx="605321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485AD29B-98C9-4056-88E4-A2F3F9C169C6}"/>
                </a:ext>
              </a:extLst>
            </p:cNvPr>
            <p:cNvSpPr txBox="1"/>
            <p:nvPr/>
          </p:nvSpPr>
          <p:spPr>
            <a:xfrm>
              <a:off x="332539" y="3862257"/>
              <a:ext cx="6135765" cy="4833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900">
                  <a:latin typeface="微软雅黑" panose="020B0503020204020204" pitchFamily="34" charset="-122"/>
                  <a:ea typeface="微软雅黑" panose="020B0503020204020204" pitchFamily="34" charset="-122"/>
                </a:rPr>
                <a:t>English proficiency</a:t>
              </a:r>
              <a:r>
                <a:rPr lang="zh-CN" altLang="en-US" sz="900">
                  <a:latin typeface="微软雅黑" panose="020B0503020204020204" pitchFamily="34" charset="-122"/>
                  <a:ea typeface="微软雅黑" panose="020B0503020204020204" pitchFamily="34" charset="-122"/>
                </a:rPr>
                <a:t>：</a:t>
              </a:r>
              <a:r>
                <a:rPr lang="en-US" altLang="zh-CN" sz="9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CET-6: 590</a:t>
              </a:r>
              <a:r>
                <a:rPr lang="zh-CN" altLang="en-US" sz="9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</a:t>
              </a:r>
              <a:r>
                <a:rPr lang="en-US" altLang="zh-CN" sz="9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IELTS: 7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900">
                  <a:latin typeface="微软雅黑" panose="020B0503020204020204" pitchFamily="34" charset="-122"/>
                  <a:ea typeface="微软雅黑" panose="020B0503020204020204" pitchFamily="34" charset="-122"/>
                </a:rPr>
                <a:t>Exceptional writing skills, Aesthetic excellence, Good with people (rank 1/29 in class mutual evaluation), </a:t>
              </a:r>
              <a:r>
                <a:rPr lang="en-US" altLang="zh-CN" sz="900" i="1">
                  <a:latin typeface="微软雅黑" panose="020B0503020204020204" pitchFamily="34" charset="-122"/>
                  <a:ea typeface="微软雅黑" panose="020B0503020204020204" pitchFamily="34" charset="-122"/>
                </a:rPr>
                <a:t>etc.</a:t>
              </a:r>
              <a:endParaRPr lang="zh-CN" altLang="en-US" sz="900" i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A81482ED-2395-47C3-9BB4-85D3EB7BD086}"/>
              </a:ext>
            </a:extLst>
          </p:cNvPr>
          <p:cNvGrpSpPr/>
          <p:nvPr/>
        </p:nvGrpSpPr>
        <p:grpSpPr>
          <a:xfrm>
            <a:off x="322272" y="8255619"/>
            <a:ext cx="6135766" cy="735030"/>
            <a:chOff x="-6615935" y="8498960"/>
            <a:chExt cx="6135766" cy="735030"/>
          </a:xfrm>
        </p:grpSpPr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id="{CAB997FE-A6B0-409B-B6D5-EE45C7E15921}"/>
                </a:ext>
              </a:extLst>
            </p:cNvPr>
            <p:cNvGrpSpPr/>
            <p:nvPr/>
          </p:nvGrpSpPr>
          <p:grpSpPr>
            <a:xfrm>
              <a:off x="-6615935" y="8498960"/>
              <a:ext cx="6135766" cy="735030"/>
              <a:chOff x="332538" y="3610564"/>
              <a:chExt cx="6135768" cy="735030"/>
            </a:xfrm>
          </p:grpSpPr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A0F71FF4-A62D-423E-B303-EC04E3532D6A}"/>
                  </a:ext>
                </a:extLst>
              </p:cNvPr>
              <p:cNvSpPr txBox="1"/>
              <p:nvPr/>
            </p:nvSpPr>
            <p:spPr>
              <a:xfrm>
                <a:off x="332538" y="3610564"/>
                <a:ext cx="101983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100" b="1">
                    <a:solidFill>
                      <a:schemeClr val="accent1">
                        <a:lumMod val="7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Experiences</a:t>
                </a:r>
              </a:p>
            </p:txBody>
          </p:sp>
          <p:cxnSp>
            <p:nvCxnSpPr>
              <p:cNvPr id="28" name="直接连接符 27">
                <a:extLst>
                  <a:ext uri="{FF2B5EF4-FFF2-40B4-BE49-F238E27FC236}">
                    <a16:creationId xmlns:a16="http://schemas.microsoft.com/office/drawing/2014/main" id="{B99337FB-5ED7-4BC8-B8DB-A5EDC13127A7}"/>
                  </a:ext>
                </a:extLst>
              </p:cNvPr>
              <p:cNvCxnSpPr/>
              <p:nvPr/>
            </p:nvCxnSpPr>
            <p:spPr>
              <a:xfrm>
                <a:off x="415088" y="3840424"/>
                <a:ext cx="605321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2F3A8B93-D86F-43F6-9E1D-A80B76B5BC4F}"/>
                  </a:ext>
                </a:extLst>
              </p:cNvPr>
              <p:cNvSpPr txBox="1"/>
              <p:nvPr/>
            </p:nvSpPr>
            <p:spPr>
              <a:xfrm>
                <a:off x="332539" y="3862257"/>
                <a:ext cx="6135765" cy="4833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900" b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QunGreen Volunteer Teaching Team      </a:t>
                </a:r>
                <a:r>
                  <a:rPr lang="en-US" altLang="zh-CN" sz="900" b="1" i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founder/leader</a:t>
                </a:r>
                <a:endParaRPr lang="en-US" altLang="zh-CN" sz="900" i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900" b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UESTC RelaxingZone Online Culture Studio      </a:t>
                </a:r>
                <a:r>
                  <a:rPr lang="en-US" altLang="zh-CN" sz="900" b="1" i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leader</a:t>
                </a:r>
                <a:endParaRPr lang="zh-CN" altLang="en-US" sz="900" i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9046889F-5370-47B3-BA2A-D80A99F385CF}"/>
                </a:ext>
              </a:extLst>
            </p:cNvPr>
            <p:cNvSpPr txBox="1"/>
            <p:nvPr/>
          </p:nvSpPr>
          <p:spPr>
            <a:xfrm>
              <a:off x="-1680795" y="8790121"/>
              <a:ext cx="1198880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n-US" altLang="zh-CN" sz="9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07/2019-08/2019</a:t>
              </a:r>
              <a:endParaRPr lang="zh-CN" altLang="en-US" sz="9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D00232F6-5EEB-42DE-BA26-A1EFBC2744D4}"/>
                </a:ext>
              </a:extLst>
            </p:cNvPr>
            <p:cNvSpPr txBox="1"/>
            <p:nvPr/>
          </p:nvSpPr>
          <p:spPr>
            <a:xfrm>
              <a:off x="-1685577" y="8996540"/>
              <a:ext cx="1198880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n-US" altLang="zh-CN" sz="9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09/2018-06/2020</a:t>
              </a:r>
              <a:endParaRPr lang="zh-CN" altLang="en-US" sz="9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3B70ABD1-06F8-46BA-A1A4-63CF7E07B456}"/>
              </a:ext>
            </a:extLst>
          </p:cNvPr>
          <p:cNvGrpSpPr/>
          <p:nvPr/>
        </p:nvGrpSpPr>
        <p:grpSpPr>
          <a:xfrm>
            <a:off x="322280" y="5989620"/>
            <a:ext cx="6135769" cy="1549032"/>
            <a:chOff x="-6615924" y="6497989"/>
            <a:chExt cx="6135769" cy="1549032"/>
          </a:xfrm>
        </p:grpSpPr>
        <p:grpSp>
          <p:nvGrpSpPr>
            <p:cNvPr id="31" name="组合 30">
              <a:extLst>
                <a:ext uri="{FF2B5EF4-FFF2-40B4-BE49-F238E27FC236}">
                  <a16:creationId xmlns:a16="http://schemas.microsoft.com/office/drawing/2014/main" id="{E1AB1358-83BD-4F03-B076-B9CD22DA53AF}"/>
                </a:ext>
              </a:extLst>
            </p:cNvPr>
            <p:cNvGrpSpPr/>
            <p:nvPr/>
          </p:nvGrpSpPr>
          <p:grpSpPr>
            <a:xfrm>
              <a:off x="-6615924" y="6497989"/>
              <a:ext cx="6135769" cy="1549032"/>
              <a:chOff x="332535" y="3610564"/>
              <a:chExt cx="6135771" cy="1549032"/>
            </a:xfrm>
          </p:grpSpPr>
          <p:sp>
            <p:nvSpPr>
              <p:cNvPr id="34" name="文本框 33">
                <a:extLst>
                  <a:ext uri="{FF2B5EF4-FFF2-40B4-BE49-F238E27FC236}">
                    <a16:creationId xmlns:a16="http://schemas.microsoft.com/office/drawing/2014/main" id="{A62FD93B-5410-4B2E-A8BB-6C56000E4BD5}"/>
                  </a:ext>
                </a:extLst>
              </p:cNvPr>
              <p:cNvSpPr txBox="1"/>
              <p:nvPr/>
            </p:nvSpPr>
            <p:spPr>
              <a:xfrm>
                <a:off x="332538" y="3610564"/>
                <a:ext cx="91082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100" b="1">
                    <a:solidFill>
                      <a:schemeClr val="accent1">
                        <a:lumMod val="7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Internship</a:t>
                </a:r>
              </a:p>
            </p:txBody>
          </p:sp>
          <p:cxnSp>
            <p:nvCxnSpPr>
              <p:cNvPr id="35" name="直接连接符 34">
                <a:extLst>
                  <a:ext uri="{FF2B5EF4-FFF2-40B4-BE49-F238E27FC236}">
                    <a16:creationId xmlns:a16="http://schemas.microsoft.com/office/drawing/2014/main" id="{180D9E87-3F87-48D5-B653-3E41D5F48192}"/>
                  </a:ext>
                </a:extLst>
              </p:cNvPr>
              <p:cNvCxnSpPr/>
              <p:nvPr/>
            </p:nvCxnSpPr>
            <p:spPr>
              <a:xfrm>
                <a:off x="415088" y="3840424"/>
                <a:ext cx="605321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文本框 35">
                <a:extLst>
                  <a:ext uri="{FF2B5EF4-FFF2-40B4-BE49-F238E27FC236}">
                    <a16:creationId xmlns:a16="http://schemas.microsoft.com/office/drawing/2014/main" id="{91AE4472-AD89-4424-B5C8-518B49BE836E}"/>
                  </a:ext>
                </a:extLst>
              </p:cNvPr>
              <p:cNvSpPr txBox="1"/>
              <p:nvPr/>
            </p:nvSpPr>
            <p:spPr>
              <a:xfrm>
                <a:off x="332535" y="3845262"/>
                <a:ext cx="6135765" cy="13143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900" b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SenseTime, Shanghai      </a:t>
                </a:r>
                <a:r>
                  <a:rPr lang="en-US" altLang="zh-CN" sz="900" b="1" i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Algorithm Intern</a:t>
                </a:r>
                <a:endParaRPr lang="en-US" altLang="zh-CN" sz="900" i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Acted as an algorithm intern, participated in the development of SenseTime</a:t>
                </a:r>
                <a:r>
                  <a:rPr lang="en-US" altLang="zh-CN" sz="900">
                    <a:latin typeface="Corbel" panose="020B0503020204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’</a:t>
                </a:r>
                <a:r>
                  <a:rPr lang="en-US" altLang="zh-CN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s Progressive Care System, and designed models to achieve accurate analysis of patients</a:t>
                </a:r>
                <a:r>
                  <a:rPr lang="en-US" altLang="zh-CN" sz="900">
                    <a:latin typeface="Corbel" panose="020B0503020204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’</a:t>
                </a:r>
                <a:r>
                  <a:rPr lang="en-US" altLang="zh-CN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sleep quality based on monitored indicators.</a:t>
                </a:r>
              </a:p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900" b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ByteDance, Beijing      </a:t>
                </a:r>
                <a:r>
                  <a:rPr lang="en-US" altLang="zh-CN" sz="900" b="1" i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Front-end Intern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9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Acted as a front-end intern, participated in the development of a public welfare project group of ByteDance, and rated </a:t>
                </a:r>
                <a:r>
                  <a:rPr kumimoji="0" lang="en-US" altLang="zh-CN" sz="900" b="0" i="0" u="sng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Excellent</a:t>
                </a:r>
                <a:r>
                  <a:rPr kumimoji="0" lang="en-US" altLang="zh-CN" sz="9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.</a:t>
                </a:r>
              </a:p>
            </p:txBody>
          </p:sp>
        </p:grp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C769DC16-C5AA-4F41-B77F-E44BF1C38B4D}"/>
                </a:ext>
              </a:extLst>
            </p:cNvPr>
            <p:cNvSpPr txBox="1"/>
            <p:nvPr/>
          </p:nvSpPr>
          <p:spPr>
            <a:xfrm>
              <a:off x="-1688292" y="6778670"/>
              <a:ext cx="1198880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n-US" altLang="zh-CN" sz="9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08/2020-12/2020</a:t>
              </a:r>
              <a:endParaRPr lang="zh-CN" altLang="en-US" sz="9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00D839DD-5032-4EA7-B23C-50DF87C68EC0}"/>
                </a:ext>
              </a:extLst>
            </p:cNvPr>
            <p:cNvSpPr txBox="1"/>
            <p:nvPr/>
          </p:nvSpPr>
          <p:spPr>
            <a:xfrm>
              <a:off x="-1693099" y="7392641"/>
              <a:ext cx="1198880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n-US" altLang="zh-CN" sz="9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07/2020-08/2020</a:t>
              </a:r>
              <a:endParaRPr lang="zh-CN" altLang="en-US" sz="9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9463AF24-BB78-45F6-BD61-7FA9729DA30E}"/>
              </a:ext>
            </a:extLst>
          </p:cNvPr>
          <p:cNvGrpSpPr/>
          <p:nvPr/>
        </p:nvGrpSpPr>
        <p:grpSpPr>
          <a:xfrm>
            <a:off x="322272" y="7544510"/>
            <a:ext cx="6135771" cy="713197"/>
            <a:chOff x="-6615932" y="7326983"/>
            <a:chExt cx="6135771" cy="713197"/>
          </a:xfrm>
        </p:grpSpPr>
        <p:grpSp>
          <p:nvGrpSpPr>
            <p:cNvPr id="38" name="组合 37">
              <a:extLst>
                <a:ext uri="{FF2B5EF4-FFF2-40B4-BE49-F238E27FC236}">
                  <a16:creationId xmlns:a16="http://schemas.microsoft.com/office/drawing/2014/main" id="{EC5EA83A-E7FE-4510-8255-E8C48A0B1217}"/>
                </a:ext>
              </a:extLst>
            </p:cNvPr>
            <p:cNvGrpSpPr/>
            <p:nvPr/>
          </p:nvGrpSpPr>
          <p:grpSpPr>
            <a:xfrm>
              <a:off x="-6615932" y="7326983"/>
              <a:ext cx="6135771" cy="713197"/>
              <a:chOff x="332533" y="3610564"/>
              <a:chExt cx="6135773" cy="713197"/>
            </a:xfrm>
          </p:grpSpPr>
          <p:sp>
            <p:nvSpPr>
              <p:cNvPr id="40" name="文本框 39">
                <a:extLst>
                  <a:ext uri="{FF2B5EF4-FFF2-40B4-BE49-F238E27FC236}">
                    <a16:creationId xmlns:a16="http://schemas.microsoft.com/office/drawing/2014/main" id="{D27DAF1F-7FA0-4D7F-8DB1-5BA3E4F9D63F}"/>
                  </a:ext>
                </a:extLst>
              </p:cNvPr>
              <p:cNvSpPr txBox="1"/>
              <p:nvPr/>
            </p:nvSpPr>
            <p:spPr>
              <a:xfrm>
                <a:off x="332538" y="3610564"/>
                <a:ext cx="75373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100" b="1">
                    <a:solidFill>
                      <a:schemeClr val="accent1">
                        <a:lumMod val="7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Projects</a:t>
                </a:r>
              </a:p>
            </p:txBody>
          </p: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id="{E2C77583-C4A2-4E8F-AB55-F65F4DC1C185}"/>
                  </a:ext>
                </a:extLst>
              </p:cNvPr>
              <p:cNvCxnSpPr/>
              <p:nvPr/>
            </p:nvCxnSpPr>
            <p:spPr>
              <a:xfrm>
                <a:off x="415088" y="3840424"/>
                <a:ext cx="605321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文本框 41">
                <a:extLst>
                  <a:ext uri="{FF2B5EF4-FFF2-40B4-BE49-F238E27FC236}">
                    <a16:creationId xmlns:a16="http://schemas.microsoft.com/office/drawing/2014/main" id="{D1EAB654-1DB1-44EE-B462-92FCC12FF747}"/>
                  </a:ext>
                </a:extLst>
              </p:cNvPr>
              <p:cNvSpPr txBox="1"/>
              <p:nvPr/>
            </p:nvSpPr>
            <p:spPr>
              <a:xfrm>
                <a:off x="332533" y="3840424"/>
                <a:ext cx="6135765" cy="4833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900" b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Summer Camp for Tencent Cloud Developer</a:t>
                </a:r>
                <a:endParaRPr lang="en-US" altLang="zh-CN" sz="900" b="1" i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Participated in cloud development of WeChat mini apps,</a:t>
                </a:r>
                <a:r>
                  <a:rPr lang="zh-CN" altLang="en-US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</a:t>
                </a:r>
                <a:r>
                  <a:rPr lang="en-US" altLang="zh-CN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and was awarded </a:t>
                </a:r>
                <a:r>
                  <a:rPr lang="en-US" altLang="zh-CN" sz="900" u="sng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Outstanding Camper</a:t>
                </a:r>
                <a:r>
                  <a:rPr lang="en-US" altLang="zh-CN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(5%).</a:t>
                </a:r>
              </a:p>
            </p:txBody>
          </p:sp>
        </p:grpSp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id="{01F545E4-4A7A-48E6-813A-370B4083D1DC}"/>
                </a:ext>
              </a:extLst>
            </p:cNvPr>
            <p:cNvSpPr txBox="1"/>
            <p:nvPr/>
          </p:nvSpPr>
          <p:spPr>
            <a:xfrm>
              <a:off x="-1685989" y="7602331"/>
              <a:ext cx="1198880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n-US" altLang="zh-CN" sz="9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05/2020</a:t>
              </a:r>
              <a:endParaRPr lang="zh-CN" altLang="en-US" sz="9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84F59303-82F6-47E0-BDC6-02C04B023847}"/>
              </a:ext>
            </a:extLst>
          </p:cNvPr>
          <p:cNvGrpSpPr/>
          <p:nvPr/>
        </p:nvGrpSpPr>
        <p:grpSpPr>
          <a:xfrm>
            <a:off x="322280" y="3361287"/>
            <a:ext cx="6213437" cy="2631864"/>
            <a:chOff x="-6611164" y="4229558"/>
            <a:chExt cx="6213437" cy="2631864"/>
          </a:xfrm>
        </p:grpSpPr>
        <p:grpSp>
          <p:nvGrpSpPr>
            <p:cNvPr id="44" name="组合 43">
              <a:extLst>
                <a:ext uri="{FF2B5EF4-FFF2-40B4-BE49-F238E27FC236}">
                  <a16:creationId xmlns:a16="http://schemas.microsoft.com/office/drawing/2014/main" id="{08ED0157-E66B-4FCB-88D6-5967BB33C369}"/>
                </a:ext>
              </a:extLst>
            </p:cNvPr>
            <p:cNvGrpSpPr/>
            <p:nvPr/>
          </p:nvGrpSpPr>
          <p:grpSpPr>
            <a:xfrm>
              <a:off x="-6611164" y="4229558"/>
              <a:ext cx="6213437" cy="2631864"/>
              <a:chOff x="332535" y="3610564"/>
              <a:chExt cx="6213439" cy="2631864"/>
            </a:xfrm>
          </p:grpSpPr>
          <p:sp>
            <p:nvSpPr>
              <p:cNvPr id="47" name="文本框 46">
                <a:extLst>
                  <a:ext uri="{FF2B5EF4-FFF2-40B4-BE49-F238E27FC236}">
                    <a16:creationId xmlns:a16="http://schemas.microsoft.com/office/drawing/2014/main" id="{477017B5-73A1-474D-97EF-03E591EE3EA3}"/>
                  </a:ext>
                </a:extLst>
              </p:cNvPr>
              <p:cNvSpPr txBox="1"/>
              <p:nvPr/>
            </p:nvSpPr>
            <p:spPr>
              <a:xfrm>
                <a:off x="332538" y="3610564"/>
                <a:ext cx="81945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100" b="1" dirty="0">
                    <a:solidFill>
                      <a:schemeClr val="accent1">
                        <a:lumMod val="7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Research</a:t>
                </a:r>
              </a:p>
            </p:txBody>
          </p:sp>
          <p:cxnSp>
            <p:nvCxnSpPr>
              <p:cNvPr id="48" name="直接连接符 47">
                <a:extLst>
                  <a:ext uri="{FF2B5EF4-FFF2-40B4-BE49-F238E27FC236}">
                    <a16:creationId xmlns:a16="http://schemas.microsoft.com/office/drawing/2014/main" id="{52E14E93-178C-4E6B-A224-F874487C1388}"/>
                  </a:ext>
                </a:extLst>
              </p:cNvPr>
              <p:cNvCxnSpPr/>
              <p:nvPr/>
            </p:nvCxnSpPr>
            <p:spPr>
              <a:xfrm>
                <a:off x="415088" y="3840424"/>
                <a:ext cx="605321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文本框 48">
                <a:extLst>
                  <a:ext uri="{FF2B5EF4-FFF2-40B4-BE49-F238E27FC236}">
                    <a16:creationId xmlns:a16="http://schemas.microsoft.com/office/drawing/2014/main" id="{98F1A5CC-2C94-4E78-900E-923A3E5D1F23}"/>
                  </a:ext>
                </a:extLst>
              </p:cNvPr>
              <p:cNvSpPr txBox="1"/>
              <p:nvPr/>
            </p:nvSpPr>
            <p:spPr>
              <a:xfrm>
                <a:off x="332535" y="3840424"/>
                <a:ext cx="6213439" cy="2402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900" b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Mobile Communications</a:t>
                </a:r>
                <a:endParaRPr lang="en-US" altLang="zh-CN" sz="9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sz="9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Studying under Prof</a:t>
                </a:r>
                <a:r>
                  <a:rPr lang="en-US" altLang="zh-CN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. Wenhao Wu, working in </a:t>
                </a:r>
                <a:r>
                  <a:rPr lang="en-US" altLang="zh-CN" sz="900" i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Mobile Comm</a:t>
                </a:r>
                <a:r>
                  <a:rPr lang="en-US" altLang="zh-CN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, </a:t>
                </a:r>
                <a:r>
                  <a:rPr lang="en-US" altLang="zh-CN" sz="9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and still in the process </a:t>
                </a:r>
                <a:r>
                  <a:rPr lang="en-US" altLang="zh-CN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of theoretical learning</a:t>
                </a:r>
                <a:r>
                  <a:rPr lang="en-US" altLang="zh-CN" sz="9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.</a:t>
                </a:r>
                <a:endParaRPr lang="en-US" altLang="zh-CN" sz="9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900" b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Network Transmission Optimization</a:t>
                </a:r>
                <a:endParaRPr lang="en-US" altLang="zh-CN" sz="9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Joined the Guangzhou </a:t>
                </a:r>
                <a:r>
                  <a:rPr lang="en-US" altLang="zh-CN" sz="9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Key Laboratory </a:t>
                </a:r>
                <a:r>
                  <a:rPr lang="en-US" altLang="zh-CN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of Advanced Networks. </a:t>
                </a:r>
                <a:r>
                  <a:rPr lang="en-US" altLang="zh-CN" sz="9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Studying under Prof</a:t>
                </a:r>
                <a:r>
                  <a:rPr lang="en-US" altLang="zh-CN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. Xing Qian.</a:t>
                </a:r>
                <a:endParaRPr lang="en-US" altLang="zh-CN" sz="9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sz="9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 paper accepted by INFOCOM 2020, 1 under review, and 1 to </a:t>
                </a:r>
                <a:r>
                  <a:rPr lang="en-US" altLang="zh-CN" sz="9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be submitted.</a:t>
                </a:r>
              </a:p>
              <a:p>
                <a:pPr marL="171450" indent="-171450">
                  <a:lnSpc>
                    <a:spcPct val="150000"/>
                  </a:lnSpc>
                  <a:buFontTx/>
                  <a:buChar char="-"/>
                </a:pPr>
                <a:r>
                  <a:rPr lang="en-US" altLang="zh-CN" sz="8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[</a:t>
                </a:r>
                <a:r>
                  <a:rPr lang="en-US" altLang="zh-CN" sz="800" i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Under Review </a:t>
                </a:r>
                <a:r>
                  <a:rPr lang="en-US" altLang="zh-CN" sz="8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] </a:t>
                </a:r>
                <a:r>
                  <a:rPr lang="en-US" altLang="zh-CN" sz="800" b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Tiangou Zhang</a:t>
                </a:r>
                <a:r>
                  <a:rPr lang="en-US" altLang="zh-CN" sz="8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, Xing Qian, </a:t>
                </a:r>
                <a:r>
                  <a:rPr lang="en-US" altLang="zh-CN" sz="800" i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et al</a:t>
                </a:r>
                <a:r>
                  <a:rPr lang="en-US" altLang="zh-CN" sz="8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, Efficient Coflow Transmission for Distributed Stream Processing, INFOCOM 2021, CCF A</a:t>
                </a:r>
              </a:p>
              <a:p>
                <a:pPr marL="171450" indent="-171450">
                  <a:lnSpc>
                    <a:spcPct val="150000"/>
                  </a:lnSpc>
                  <a:buFontTx/>
                  <a:buChar char="-"/>
                </a:pPr>
                <a:r>
                  <a:rPr lang="en-US" altLang="zh-CN" sz="8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[</a:t>
                </a:r>
                <a:r>
                  <a:rPr lang="en-US" altLang="zh-CN" sz="800" i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Accepted</a:t>
                </a:r>
                <a:r>
                  <a:rPr lang="en-US" altLang="zh-CN" sz="8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] </a:t>
                </a:r>
                <a:r>
                  <a:rPr lang="en-US" altLang="zh-CN" sz="800" b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Tiangou Zhang</a:t>
                </a:r>
                <a:r>
                  <a:rPr lang="en-US" altLang="zh-CN" sz="8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, Xing Qian, </a:t>
                </a:r>
                <a:r>
                  <a:rPr lang="en-US" altLang="zh-CN" sz="800" i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et al</a:t>
                </a:r>
                <a:r>
                  <a:rPr lang="en-US" altLang="zh-CN" sz="8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, TINA: A Fair Inter-datacenter Transmission Mechanism with Deadline Guarantee, INFOCOM 2020, CCF A</a:t>
                </a:r>
              </a:p>
              <a:p>
                <a:pPr marL="171450" indent="-171450">
                  <a:lnSpc>
                    <a:spcPct val="150000"/>
                  </a:lnSpc>
                  <a:buFontTx/>
                  <a:buChar char="-"/>
                </a:pPr>
                <a:r>
                  <a:rPr lang="en-US" altLang="zh-CN" sz="8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[</a:t>
                </a:r>
                <a:r>
                  <a:rPr lang="en-US" altLang="zh-CN" sz="800" i="1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Unsubmitted </a:t>
                </a:r>
                <a:r>
                  <a:rPr lang="en-US" altLang="zh-CN" sz="8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] </a:t>
                </a:r>
                <a:r>
                  <a:rPr lang="en-US" altLang="zh-CN" sz="800" b="1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Tiangou Zhang</a:t>
                </a:r>
                <a:r>
                  <a:rPr lang="en-US" altLang="zh-CN" sz="8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, Xing Qian, </a:t>
                </a:r>
                <a:r>
                  <a:rPr lang="en-US" altLang="zh-CN" sz="800" i="1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et al</a:t>
                </a:r>
                <a:r>
                  <a:rPr lang="en-US" altLang="zh-CN" sz="8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, Deeper Exercise Monitoring for Smart Gym using Fused RFID and CV Data, INFOCOM 2021, CCF A</a:t>
                </a:r>
                <a:endParaRPr lang="en-US" altLang="zh-CN" sz="8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900" b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Unconventional superconductivity in magic-angle graphene superlattices</a:t>
                </a:r>
                <a:endParaRPr lang="en-US" altLang="zh-CN" sz="9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5" name="文本框 44">
              <a:extLst>
                <a:ext uri="{FF2B5EF4-FFF2-40B4-BE49-F238E27FC236}">
                  <a16:creationId xmlns:a16="http://schemas.microsoft.com/office/drawing/2014/main" id="{408B4D53-288D-40C3-BCEF-2726AD5DE0C6}"/>
                </a:ext>
              </a:extLst>
            </p:cNvPr>
            <p:cNvSpPr txBox="1"/>
            <p:nvPr/>
          </p:nvSpPr>
          <p:spPr>
            <a:xfrm>
              <a:off x="-1681226" y="4917869"/>
              <a:ext cx="1198880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n-US" altLang="zh-CN" sz="9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10/2019-02/2021</a:t>
              </a:r>
              <a:endParaRPr lang="zh-CN" altLang="en-US" sz="9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id="{61EB08B1-D7DF-4BB0-A9F9-477937A27CE0}"/>
                </a:ext>
              </a:extLst>
            </p:cNvPr>
            <p:cNvSpPr txBox="1"/>
            <p:nvPr/>
          </p:nvSpPr>
          <p:spPr>
            <a:xfrm>
              <a:off x="-1674278" y="4507876"/>
              <a:ext cx="1198880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n-US" altLang="zh-CN" sz="9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02/2021-now</a:t>
              </a:r>
              <a:endParaRPr lang="zh-CN" altLang="en-US" sz="9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0" name="文本框 49">
            <a:extLst>
              <a:ext uri="{FF2B5EF4-FFF2-40B4-BE49-F238E27FC236}">
                <a16:creationId xmlns:a16="http://schemas.microsoft.com/office/drawing/2014/main" id="{E96AB810-D0A3-49C1-83E4-A1805AB3384C}"/>
              </a:ext>
            </a:extLst>
          </p:cNvPr>
          <p:cNvSpPr txBox="1"/>
          <p:nvPr/>
        </p:nvSpPr>
        <p:spPr>
          <a:xfrm>
            <a:off x="5259166" y="5763055"/>
            <a:ext cx="119888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CN" sz="900" b="1">
                <a:latin typeface="微软雅黑" panose="020B0503020204020204" pitchFamily="34" charset="-122"/>
                <a:ea typeface="微软雅黑" panose="020B0503020204020204" pitchFamily="34" charset="-122"/>
              </a:rPr>
              <a:t>12/2019-09/2020</a:t>
            </a:r>
            <a:endParaRPr lang="zh-CN" altLang="en-US" sz="9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81379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956</Words>
  <Application>Microsoft Office PowerPoint</Application>
  <PresentationFormat>A4 纸张(210x297 毫米)</PresentationFormat>
  <Paragraphs>86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微软雅黑</vt:lpstr>
      <vt:lpstr>微软雅黑</vt:lpstr>
      <vt:lpstr>Arial</vt:lpstr>
      <vt:lpstr>Calibri</vt:lpstr>
      <vt:lpstr>Calibri Light</vt:lpstr>
      <vt:lpstr>Corbel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岳 子豪</dc:creator>
  <cp:lastModifiedBy>岳 子豪</cp:lastModifiedBy>
  <cp:revision>1</cp:revision>
  <dcterms:created xsi:type="dcterms:W3CDTF">2022-04-08T08:47:24Z</dcterms:created>
  <dcterms:modified xsi:type="dcterms:W3CDTF">2022-04-08T08:52:50Z</dcterms:modified>
</cp:coreProperties>
</file>